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embeddedFontLst>
    <p:embeddedFont>
      <p:font typeface="Amatic SC" panose="020B0604020202020204" charset="-79"/>
      <p:regular r:id="rId16"/>
      <p:bold r:id="rId17"/>
    </p:embeddedFont>
    <p:embeddedFont>
      <p:font typeface="Source Code Pr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E6ECBE-D4EA-4BEA-954E-F8AED22B8C63}" v="2" dt="2020-07-23T18:14:18.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oks Andrews" userId="868df888c8e0a586" providerId="LiveId" clId="{11E6ECBE-D4EA-4BEA-954E-F8AED22B8C63}"/>
    <pc:docChg chg="addSld modSld">
      <pc:chgData name="Brooks Andrews" userId="868df888c8e0a586" providerId="LiveId" clId="{11E6ECBE-D4EA-4BEA-954E-F8AED22B8C63}" dt="2020-07-23T18:23:08.538" v="237" actId="20577"/>
      <pc:docMkLst>
        <pc:docMk/>
      </pc:docMkLst>
      <pc:sldChg chg="modSp mod">
        <pc:chgData name="Brooks Andrews" userId="868df888c8e0a586" providerId="LiveId" clId="{11E6ECBE-D4EA-4BEA-954E-F8AED22B8C63}" dt="2020-07-22T13:44:35.524" v="26" actId="20577"/>
        <pc:sldMkLst>
          <pc:docMk/>
          <pc:sldMk cId="0" sldId="259"/>
        </pc:sldMkLst>
        <pc:spChg chg="mod">
          <ac:chgData name="Brooks Andrews" userId="868df888c8e0a586" providerId="LiveId" clId="{11E6ECBE-D4EA-4BEA-954E-F8AED22B8C63}" dt="2020-07-22T13:44:35.524" v="26" actId="20577"/>
          <ac:spMkLst>
            <pc:docMk/>
            <pc:sldMk cId="0" sldId="259"/>
            <ac:spMk id="75" creationId="{00000000-0000-0000-0000-000000000000}"/>
          </ac:spMkLst>
        </pc:spChg>
      </pc:sldChg>
      <pc:sldChg chg="modSp mod">
        <pc:chgData name="Brooks Andrews" userId="868df888c8e0a586" providerId="LiveId" clId="{11E6ECBE-D4EA-4BEA-954E-F8AED22B8C63}" dt="2020-07-23T18:21:07.550" v="236" actId="20577"/>
        <pc:sldMkLst>
          <pc:docMk/>
          <pc:sldMk cId="0" sldId="260"/>
        </pc:sldMkLst>
        <pc:spChg chg="mod">
          <ac:chgData name="Brooks Andrews" userId="868df888c8e0a586" providerId="LiveId" clId="{11E6ECBE-D4EA-4BEA-954E-F8AED22B8C63}" dt="2020-07-23T18:21:07.550" v="236" actId="20577"/>
          <ac:spMkLst>
            <pc:docMk/>
            <pc:sldMk cId="0" sldId="260"/>
            <ac:spMk id="81" creationId="{00000000-0000-0000-0000-000000000000}"/>
          </ac:spMkLst>
        </pc:spChg>
        <pc:spChg chg="mod">
          <ac:chgData name="Brooks Andrews" userId="868df888c8e0a586" providerId="LiveId" clId="{11E6ECBE-D4EA-4BEA-954E-F8AED22B8C63}" dt="2020-07-23T18:15:09.105" v="204" actId="1036"/>
          <ac:spMkLst>
            <pc:docMk/>
            <pc:sldMk cId="0" sldId="260"/>
            <ac:spMk id="82" creationId="{00000000-0000-0000-0000-000000000000}"/>
          </ac:spMkLst>
        </pc:spChg>
      </pc:sldChg>
      <pc:sldChg chg="modSp mod">
        <pc:chgData name="Brooks Andrews" userId="868df888c8e0a586" providerId="LiveId" clId="{11E6ECBE-D4EA-4BEA-954E-F8AED22B8C63}" dt="2020-07-22T13:46:49.614" v="57" actId="20577"/>
        <pc:sldMkLst>
          <pc:docMk/>
          <pc:sldMk cId="0" sldId="263"/>
        </pc:sldMkLst>
        <pc:spChg chg="mod">
          <ac:chgData name="Brooks Andrews" userId="868df888c8e0a586" providerId="LiveId" clId="{11E6ECBE-D4EA-4BEA-954E-F8AED22B8C63}" dt="2020-07-22T13:46:49.614" v="57" actId="20577"/>
          <ac:spMkLst>
            <pc:docMk/>
            <pc:sldMk cId="0" sldId="263"/>
            <ac:spMk id="100" creationId="{00000000-0000-0000-0000-000000000000}"/>
          </ac:spMkLst>
        </pc:spChg>
      </pc:sldChg>
      <pc:sldChg chg="modSp new mod">
        <pc:chgData name="Brooks Andrews" userId="868df888c8e0a586" providerId="LiveId" clId="{11E6ECBE-D4EA-4BEA-954E-F8AED22B8C63}" dt="2020-07-23T18:23:08.538" v="237" actId="20577"/>
        <pc:sldMkLst>
          <pc:docMk/>
          <pc:sldMk cId="21240517" sldId="268"/>
        </pc:sldMkLst>
        <pc:spChg chg="mod">
          <ac:chgData name="Brooks Andrews" userId="868df888c8e0a586" providerId="LiveId" clId="{11E6ECBE-D4EA-4BEA-954E-F8AED22B8C63}" dt="2020-07-23T18:23:08.538" v="237" actId="20577"/>
          <ac:spMkLst>
            <pc:docMk/>
            <pc:sldMk cId="21240517" sldId="268"/>
            <ac:spMk id="2" creationId="{B781265B-E725-462F-BB58-2CFFD88C91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c6fa3c89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c6fa3c89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dd5d176ff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dd5d176ff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dd5d176ff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dd5d176f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c6fa3c898_0_7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c6fa3c89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c6fa3c898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c6fa3c89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dd5d176ff_0_6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dd5d176ff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dd5d176ff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dd5d176ff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dd5d176ff_0_4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dd5d176f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dd5d176ff_0_5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dd5d176ff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dd5d176ff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dd5d176ff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c6fa3c898_0_2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c6fa3c8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700"/>
              <a:t>Special committee on resiliency</a:t>
            </a:r>
            <a:br>
              <a:rPr lang="en" sz="5700"/>
            </a:br>
            <a:r>
              <a:rPr lang="en" sz="5700"/>
              <a:t>Environmental Planning sub committee</a:t>
            </a:r>
            <a:endParaRPr sz="5700"/>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Brooks Andrews, Sub Committee Chair • 07.23.2020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106" name="Google Shape;106;p21"/>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rPr>
              <a:t>To Be Posted</a:t>
            </a:r>
            <a:endParaRPr sz="2100" b="1">
              <a:solidFill>
                <a:schemeClr val="dk1"/>
              </a:solidFill>
            </a:endParaRPr>
          </a:p>
          <a:p>
            <a:pPr marL="457200" lvl="0" indent="-330200" algn="l" rtl="0">
              <a:spcBef>
                <a:spcPts val="1600"/>
              </a:spcBef>
              <a:spcAft>
                <a:spcPts val="0"/>
              </a:spcAft>
              <a:buSzPts val="1600"/>
              <a:buChar char="●"/>
            </a:pPr>
            <a:r>
              <a:rPr lang="en" sz="1600"/>
              <a:t>Adaptation Action Area Working Group Report 8/27/19</a:t>
            </a:r>
            <a:endParaRPr sz="1600"/>
          </a:p>
          <a:p>
            <a:pPr marL="457200" lvl="0" indent="-330200" algn="l" rtl="0">
              <a:spcBef>
                <a:spcPts val="1200"/>
              </a:spcBef>
              <a:spcAft>
                <a:spcPts val="0"/>
              </a:spcAft>
              <a:buSzPts val="1600"/>
              <a:buChar char="●"/>
            </a:pPr>
            <a:r>
              <a:rPr lang="en" sz="1600"/>
              <a:t>https://www.noaa.gov/media-release/us-high-tide-flooding-continues-to-increase</a:t>
            </a:r>
            <a:endParaRPr sz="1600"/>
          </a:p>
          <a:p>
            <a:pPr marL="457200" lvl="0" indent="-330200" algn="l" rtl="0">
              <a:spcBef>
                <a:spcPts val="1200"/>
              </a:spcBef>
              <a:spcAft>
                <a:spcPts val="1200"/>
              </a:spcAft>
              <a:buSzPts val="1600"/>
              <a:buChar char="●"/>
            </a:pPr>
            <a:r>
              <a:rPr lang="en" sz="1600"/>
              <a:t>NOAA Technical Report NOS CO-OPS 092 State of High Tide Flooding</a:t>
            </a:r>
            <a:endParaRPr sz="1600"/>
          </a:p>
        </p:txBody>
      </p:sp>
      <p:sp>
        <p:nvSpPr>
          <p:cNvPr id="107" name="Google Shape;107;p21"/>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Swann - Wetland Buffers 5/24/19</a:t>
            </a:r>
            <a:endParaRPr sz="1600"/>
          </a:p>
          <a:p>
            <a:pPr marL="457200" lvl="0" indent="-330200" algn="l" rtl="0">
              <a:spcBef>
                <a:spcPts val="0"/>
              </a:spcBef>
              <a:spcAft>
                <a:spcPts val="0"/>
              </a:spcAft>
              <a:buSzPts val="1600"/>
              <a:buChar char="●"/>
            </a:pPr>
            <a:r>
              <a:rPr lang="en" sz="1600"/>
              <a:t>Riverkeeper - St. johns River Wetlands 6/19</a:t>
            </a:r>
            <a:endParaRPr sz="1600"/>
          </a:p>
          <a:p>
            <a:pPr marL="457200" lvl="0" indent="-330200" algn="l" rtl="0">
              <a:spcBef>
                <a:spcPts val="0"/>
              </a:spcBef>
              <a:spcAft>
                <a:spcPts val="0"/>
              </a:spcAft>
              <a:buSzPts val="1600"/>
              <a:buChar char="●"/>
            </a:pPr>
            <a:r>
              <a:rPr lang="en" sz="1600"/>
              <a:t>FDEP Living Shorelines</a:t>
            </a:r>
            <a:endParaRPr sz="1600"/>
          </a:p>
          <a:p>
            <a:pPr marL="457200" lvl="0" indent="-330200" algn="l" rtl="0">
              <a:spcBef>
                <a:spcPts val="0"/>
              </a:spcBef>
              <a:spcAft>
                <a:spcPts val="0"/>
              </a:spcAft>
              <a:buSzPts val="1600"/>
              <a:buChar char="●"/>
            </a:pPr>
            <a:r>
              <a:rPr lang="en" sz="1600"/>
              <a:t>FDEP Creating More Resilient Florida Coastlines 3/1/19</a:t>
            </a:r>
            <a:endParaRPr sz="1600"/>
          </a:p>
          <a:p>
            <a:pPr marL="457200" lvl="0" indent="-330200" algn="l" rtl="0">
              <a:spcBef>
                <a:spcPts val="0"/>
              </a:spcBef>
              <a:spcAft>
                <a:spcPts val="0"/>
              </a:spcAft>
              <a:buSzPts val="1600"/>
              <a:buChar char="●"/>
            </a:pPr>
            <a:r>
              <a:rPr lang="en" sz="1600"/>
              <a:t>COJ Trees to Offset Stormwater Case Study</a:t>
            </a:r>
            <a:endParaRPr sz="1600"/>
          </a:p>
          <a:p>
            <a:pPr marL="457200" lvl="0" indent="-330200" algn="l" rtl="0">
              <a:spcBef>
                <a:spcPts val="0"/>
              </a:spcBef>
              <a:spcAft>
                <a:spcPts val="0"/>
              </a:spcAft>
              <a:buSzPts val="1600"/>
              <a:buChar char="●"/>
            </a:pPr>
            <a:r>
              <a:rPr lang="en" sz="1600"/>
              <a:t>COJ Review Committee Resiliency Presentation 6/19/19</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2802750" y="802500"/>
            <a:ext cx="3538500" cy="353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Open discussion </a:t>
            </a:r>
            <a:endParaRPr/>
          </a:p>
          <a:p>
            <a:pPr marL="457200" lvl="0" indent="-355600" algn="ctr" rtl="0">
              <a:spcBef>
                <a:spcPts val="0"/>
              </a:spcBef>
              <a:spcAft>
                <a:spcPts val="0"/>
              </a:spcAft>
              <a:buSzPts val="2000"/>
              <a:buChar char="●"/>
            </a:pPr>
            <a:r>
              <a:rPr lang="en" sz="2000"/>
              <a:t>Resources</a:t>
            </a:r>
            <a:endParaRPr sz="2000"/>
          </a:p>
          <a:p>
            <a:pPr marL="457200" lvl="0" indent="-355600" algn="ctr" rtl="0">
              <a:spcBef>
                <a:spcPts val="0"/>
              </a:spcBef>
              <a:spcAft>
                <a:spcPts val="0"/>
              </a:spcAft>
              <a:buSzPts val="2000"/>
              <a:buChar char="●"/>
            </a:pPr>
            <a:r>
              <a:rPr lang="en" sz="2000"/>
              <a:t>Scope</a:t>
            </a:r>
            <a:endParaRPr sz="2000"/>
          </a:p>
          <a:p>
            <a:pPr marL="457200" lvl="0" indent="-355600" algn="ctr" rtl="0">
              <a:spcBef>
                <a:spcPts val="0"/>
              </a:spcBef>
              <a:spcAft>
                <a:spcPts val="0"/>
              </a:spcAft>
              <a:buSzPts val="2000"/>
              <a:buChar char="●"/>
            </a:pPr>
            <a:r>
              <a:rPr lang="en" sz="2000"/>
              <a:t>Future meeting content</a:t>
            </a:r>
            <a:endParaRPr sz="2000"/>
          </a:p>
          <a:p>
            <a:pPr marL="457200" lvl="0" indent="-355600" algn="ctr" rtl="0">
              <a:spcBef>
                <a:spcPts val="0"/>
              </a:spcBef>
              <a:spcAft>
                <a:spcPts val="0"/>
              </a:spcAft>
              <a:buSzPts val="2000"/>
              <a:buChar char="●"/>
            </a:pPr>
            <a:r>
              <a:rPr lang="en" sz="2000"/>
              <a:t>Questions</a:t>
            </a:r>
            <a:endParaRPr sz="2000"/>
          </a:p>
          <a:p>
            <a:pPr marL="457200" lvl="0" indent="-355600" algn="ctr" rtl="0">
              <a:spcBef>
                <a:spcPts val="0"/>
              </a:spcBef>
              <a:spcAft>
                <a:spcPts val="0"/>
              </a:spcAft>
              <a:buSzPts val="2000"/>
              <a:buChar char="●"/>
            </a:pPr>
            <a:r>
              <a:rPr lang="en" sz="2000"/>
              <a:t>recommendations</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1240275"/>
            <a:ext cx="8520600" cy="198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Close</a:t>
            </a:r>
            <a:endParaRPr/>
          </a:p>
        </p:txBody>
      </p:sp>
      <p:sp>
        <p:nvSpPr>
          <p:cNvPr id="118" name="Google Shape;118;p23"/>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700"/>
              <a:t>Next Meeting </a:t>
            </a:r>
            <a:endParaRPr sz="2700"/>
          </a:p>
          <a:p>
            <a:pPr marL="0" lvl="0" indent="0" algn="ctr" rtl="0">
              <a:spcBef>
                <a:spcPts val="1600"/>
              </a:spcBef>
              <a:spcAft>
                <a:spcPts val="1600"/>
              </a:spcAft>
              <a:buNone/>
            </a:pPr>
            <a:r>
              <a:rPr lang="en" sz="2700"/>
              <a:t>August 6, 2020 5-6:30pm</a:t>
            </a:r>
            <a:endParaRPr sz="27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Goals for next meeting</a:t>
            </a:r>
            <a:endParaRPr/>
          </a:p>
        </p:txBody>
      </p:sp>
      <p:sp>
        <p:nvSpPr>
          <p:cNvPr id="124" name="Google Shape;124;p2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rabicPeriod"/>
            </a:pPr>
            <a:r>
              <a:rPr lang="en"/>
              <a:t>Lorem ipsum dolor sit amet, consectetur adipiscing elit</a:t>
            </a:r>
            <a:endParaRPr/>
          </a:p>
          <a:p>
            <a:pPr marL="457200" lvl="0" indent="-342900" algn="l" rtl="0">
              <a:spcBef>
                <a:spcPts val="1600"/>
              </a:spcBef>
              <a:spcAft>
                <a:spcPts val="0"/>
              </a:spcAft>
              <a:buSzPts val="1800"/>
              <a:buAutoNum type="arabicPeriod"/>
            </a:pPr>
            <a:r>
              <a:rPr lang="en"/>
              <a:t>Sed do eiusmod tempor incididunt ut labore</a:t>
            </a:r>
            <a:endParaRPr/>
          </a:p>
          <a:p>
            <a:pPr marL="457200" lvl="0" indent="-342900" algn="l" rtl="0">
              <a:spcBef>
                <a:spcPts val="1600"/>
              </a:spcBef>
              <a:spcAft>
                <a:spcPts val="1600"/>
              </a:spcAft>
              <a:buSzPts val="1800"/>
              <a:buAutoNum type="arabicPeriod"/>
            </a:pPr>
            <a:r>
              <a:rPr lang="en"/>
              <a:t>Ut enim ad minim veniam, quis nostrud exercitation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agenda</a:t>
            </a:r>
            <a:endParaRPr/>
          </a:p>
        </p:txBody>
      </p:sp>
      <p:sp>
        <p:nvSpPr>
          <p:cNvPr id="63" name="Google Shape;63;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Introductions</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Sunshine Law </a:t>
            </a:r>
            <a:endParaRPr b="1"/>
          </a:p>
          <a:p>
            <a:pPr marL="457200" lvl="0" indent="-323850" algn="l" rtl="0">
              <a:spcBef>
                <a:spcPts val="0"/>
              </a:spcBef>
              <a:spcAft>
                <a:spcPts val="0"/>
              </a:spcAft>
              <a:buSzPts val="1500"/>
              <a:buChar char="●"/>
            </a:pPr>
            <a:r>
              <a:rPr lang="en" sz="1500"/>
              <a:t>Ethics Office</a:t>
            </a:r>
            <a:endParaRPr sz="1500"/>
          </a:p>
          <a:p>
            <a:pPr marL="0" lvl="0" indent="0" algn="l" rtl="0">
              <a:spcBef>
                <a:spcPts val="1600"/>
              </a:spcBef>
              <a:spcAft>
                <a:spcPts val="0"/>
              </a:spcAft>
              <a:buNone/>
            </a:pPr>
            <a:r>
              <a:rPr lang="en" b="1"/>
              <a:t>Sub Committee Organization</a:t>
            </a:r>
            <a:endParaRPr b="1"/>
          </a:p>
          <a:p>
            <a:pPr marL="457200" lvl="0" indent="-323850" algn="l" rtl="0">
              <a:spcBef>
                <a:spcPts val="0"/>
              </a:spcBef>
              <a:spcAft>
                <a:spcPts val="0"/>
              </a:spcAft>
              <a:buSzPts val="1500"/>
              <a:buChar char="●"/>
            </a:pPr>
            <a:r>
              <a:rPr lang="en" sz="1500"/>
              <a:t>Scope</a:t>
            </a:r>
            <a:endParaRPr sz="1500"/>
          </a:p>
          <a:p>
            <a:pPr marL="457200" lvl="0" indent="-323850" algn="l" rtl="0">
              <a:spcBef>
                <a:spcPts val="0"/>
              </a:spcBef>
              <a:spcAft>
                <a:spcPts val="0"/>
              </a:spcAft>
              <a:buSzPts val="1500"/>
              <a:buChar char="●"/>
            </a:pPr>
            <a:r>
              <a:rPr lang="en" sz="1500"/>
              <a:t>Timeline </a:t>
            </a:r>
            <a:endParaRPr sz="1500"/>
          </a:p>
          <a:p>
            <a:pPr marL="457200" lvl="0" indent="-323850" algn="l" rtl="0">
              <a:spcBef>
                <a:spcPts val="0"/>
              </a:spcBef>
              <a:spcAft>
                <a:spcPts val="0"/>
              </a:spcAft>
              <a:buSzPts val="1500"/>
              <a:buChar char="●"/>
            </a:pPr>
            <a:r>
              <a:rPr lang="en" sz="1500"/>
              <a:t>Future Meetings</a:t>
            </a:r>
            <a:endParaRPr sz="1500"/>
          </a:p>
          <a:p>
            <a:pPr marL="457200" lvl="0" indent="-323850" algn="l" rtl="0">
              <a:spcBef>
                <a:spcPts val="0"/>
              </a:spcBef>
              <a:spcAft>
                <a:spcPts val="0"/>
              </a:spcAft>
              <a:buSzPts val="1500"/>
              <a:buChar char="●"/>
            </a:pPr>
            <a:r>
              <a:rPr lang="en" sz="1500"/>
              <a:t>Resources</a:t>
            </a:r>
            <a:endParaRPr sz="1500"/>
          </a:p>
          <a:p>
            <a:pPr marL="0" lvl="0" indent="0" algn="l" rtl="0">
              <a:spcBef>
                <a:spcPts val="1600"/>
              </a:spcBef>
              <a:spcAft>
                <a:spcPts val="1600"/>
              </a:spcAft>
              <a:buNone/>
            </a:pPr>
            <a:r>
              <a:rPr lang="en" b="1"/>
              <a:t>Open Discussion</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Special committee on resiliency charge</a:t>
            </a:r>
            <a:endParaRPr/>
          </a:p>
        </p:txBody>
      </p:sp>
      <p:sp>
        <p:nvSpPr>
          <p:cNvPr id="69" name="Google Shape;69;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b="1">
                <a:solidFill>
                  <a:schemeClr val="dk1"/>
                </a:solidFill>
              </a:rPr>
              <a:t>Comprehensively assess the resilience and health of the coastline, river, tributaries, wetland and riparian land</a:t>
            </a:r>
            <a:endParaRPr b="1">
              <a:solidFill>
                <a:schemeClr val="dk1"/>
              </a:solidFill>
            </a:endParaRPr>
          </a:p>
          <a:p>
            <a:pPr marL="457200" lvl="0" indent="-342900" algn="l" rtl="0">
              <a:spcBef>
                <a:spcPts val="0"/>
              </a:spcBef>
              <a:spcAft>
                <a:spcPts val="0"/>
              </a:spcAft>
              <a:buSzPts val="1800"/>
              <a:buChar char="●"/>
            </a:pPr>
            <a:r>
              <a:rPr lang="en" b="1"/>
              <a:t>Review city environmental, land use and infrastructure policies</a:t>
            </a:r>
            <a:endParaRPr b="1"/>
          </a:p>
          <a:p>
            <a:pPr marL="457200" lvl="0" indent="-342900" algn="l" rtl="0">
              <a:spcBef>
                <a:spcPts val="0"/>
              </a:spcBef>
              <a:spcAft>
                <a:spcPts val="0"/>
              </a:spcAft>
              <a:buClr>
                <a:schemeClr val="dk1"/>
              </a:buClr>
              <a:buSzPts val="1800"/>
              <a:buChar char="●"/>
            </a:pPr>
            <a:r>
              <a:rPr lang="en" b="1">
                <a:solidFill>
                  <a:schemeClr val="dk1"/>
                </a:solidFill>
              </a:rPr>
              <a:t>Propose policy recommendations to the Council and Mayor’s office with definitive action plans</a:t>
            </a:r>
            <a:endParaRPr b="1">
              <a:solidFill>
                <a:schemeClr val="dk1"/>
              </a:solidFill>
            </a:endParaRPr>
          </a:p>
          <a:p>
            <a:pPr marL="457200" lvl="0" indent="-342900" algn="l" rtl="0">
              <a:spcBef>
                <a:spcPts val="0"/>
              </a:spcBef>
              <a:spcAft>
                <a:spcPts val="0"/>
              </a:spcAft>
              <a:buSzPts val="1800"/>
              <a:buChar char="●"/>
            </a:pPr>
            <a:r>
              <a:rPr lang="en" b="1"/>
              <a:t>Seek public and private subject matter experts</a:t>
            </a:r>
            <a:endParaRPr b="1"/>
          </a:p>
          <a:p>
            <a:pPr marL="457200" lvl="0" indent="-342900" algn="l" rtl="0">
              <a:spcBef>
                <a:spcPts val="0"/>
              </a:spcBef>
              <a:spcAft>
                <a:spcPts val="0"/>
              </a:spcAft>
              <a:buClr>
                <a:schemeClr val="dk1"/>
              </a:buClr>
              <a:buSzPts val="1800"/>
              <a:buChar char="●"/>
            </a:pPr>
            <a:r>
              <a:rPr lang="en" b="1">
                <a:solidFill>
                  <a:schemeClr val="dk1"/>
                </a:solidFill>
              </a:rPr>
              <a:t>Consider recent work done by the Planning Dept., adaptation action area work group and work by the Northeast Florida Regional Council on Resiliency</a:t>
            </a:r>
            <a:endParaRPr b="1">
              <a:solidFill>
                <a:schemeClr val="dk1"/>
              </a:solidFill>
            </a:endParaRPr>
          </a:p>
          <a:p>
            <a:pPr marL="0" lvl="0" indent="0" algn="l" rtl="0">
              <a:spcBef>
                <a:spcPts val="0"/>
              </a:spcBef>
              <a:spcAft>
                <a:spcPts val="1600"/>
              </a:spcAft>
              <a:buNone/>
            </a:pP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265B-E725-462F-BB58-2CFFD88C9146}"/>
              </a:ext>
            </a:extLst>
          </p:cNvPr>
          <p:cNvSpPr>
            <a:spLocks noGrp="1"/>
          </p:cNvSpPr>
          <p:nvPr>
            <p:ph type="title"/>
          </p:nvPr>
        </p:nvSpPr>
        <p:spPr>
          <a:xfrm>
            <a:off x="2151529" y="307361"/>
            <a:ext cx="4771785" cy="4033639"/>
          </a:xfrm>
        </p:spPr>
        <p:txBody>
          <a:bodyPr/>
          <a:lstStyle/>
          <a:p>
            <a:r>
              <a:rPr lang="en-US" sz="2000" u="sng" dirty="0"/>
              <a:t>Resilience</a:t>
            </a:r>
            <a:r>
              <a:rPr lang="en-US" sz="2000" dirty="0"/>
              <a:t> is the ability of a community to “bounce back” to normal conditions after losing function because of an uncontrollable event. Resilient communities have the capacity to quickly respond to, withstand, and recover from adverse situations such as hurricanes and high-intensity flooding events. From a long-term perspective, resilient communities find ways to adapt to changing conditions so that future losses are minimized and continuing stresses such as ageing infrastructure and sea level rise are managed.</a:t>
            </a:r>
            <a:br>
              <a:rPr lang="en-US" sz="2000" dirty="0"/>
            </a:br>
            <a:br>
              <a:rPr lang="en-US" sz="2000" dirty="0"/>
            </a:br>
            <a:r>
              <a:rPr lang="en-US" sz="2000" dirty="0"/>
              <a:t>Sean Lahav, MPA  </a:t>
            </a:r>
            <a:br>
              <a:rPr lang="en-US" sz="2000" dirty="0"/>
            </a:br>
            <a:r>
              <a:rPr lang="en-US" sz="2000" dirty="0"/>
              <a:t>NE  Florida regional council Resiliency coordinator</a:t>
            </a:r>
          </a:p>
        </p:txBody>
      </p:sp>
    </p:spTree>
    <p:extLst>
      <p:ext uri="{BB962C8B-B14F-4D97-AF65-F5344CB8AC3E}">
        <p14:creationId xmlns:p14="http://schemas.microsoft.com/office/powerpoint/2010/main" val="2124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Sub committee on environmental planning</a:t>
            </a:r>
            <a:endParaRPr/>
          </a:p>
        </p:txBody>
      </p:sp>
      <p:sp>
        <p:nvSpPr>
          <p:cNvPr id="75" name="Google Shape;75;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b="1" dirty="0">
                <a:solidFill>
                  <a:schemeClr val="dk1"/>
                </a:solidFill>
              </a:rPr>
              <a:t>Focus on environmental shocks (hurricanes, storm events) and stresses (sea level rise)leading to coastal flooding</a:t>
            </a:r>
            <a:endParaRPr b="1" dirty="0">
              <a:solidFill>
                <a:schemeClr val="dk1"/>
              </a:solidFill>
            </a:endParaRPr>
          </a:p>
          <a:p>
            <a:pPr marL="457200" lvl="0" indent="-342900" algn="l" rtl="0">
              <a:spcBef>
                <a:spcPts val="0"/>
              </a:spcBef>
              <a:spcAft>
                <a:spcPts val="0"/>
              </a:spcAft>
              <a:buSzPts val="1800"/>
              <a:buChar char="●"/>
            </a:pPr>
            <a:r>
              <a:rPr lang="en" b="1" dirty="0"/>
              <a:t>Provide input and specific proposals, policy changes and plans to better protect our most vulnerable communities from these related hazards (through an environmental planning lense)</a:t>
            </a:r>
            <a:endParaRPr b="1" dirty="0"/>
          </a:p>
          <a:p>
            <a:pPr marL="457200" lvl="0" indent="-342900" algn="l" rtl="0">
              <a:spcBef>
                <a:spcPts val="0"/>
              </a:spcBef>
              <a:spcAft>
                <a:spcPts val="0"/>
              </a:spcAft>
              <a:buClr>
                <a:schemeClr val="dk1"/>
              </a:buClr>
              <a:buSzPts val="1800"/>
              <a:buChar char="●"/>
            </a:pPr>
            <a:r>
              <a:rPr lang="en" b="1" dirty="0">
                <a:solidFill>
                  <a:schemeClr val="dk1"/>
                </a:solidFill>
              </a:rPr>
              <a:t>Propose policy recommendations to the Council and Mayor’s office with definitive action plans</a:t>
            </a:r>
            <a:endParaRPr b="1" dirty="0">
              <a:solidFill>
                <a:schemeClr val="dk1"/>
              </a:solidFill>
            </a:endParaRPr>
          </a:p>
          <a:p>
            <a:pPr marL="457200" lvl="0" indent="-342900" algn="l" rtl="0">
              <a:spcBef>
                <a:spcPts val="0"/>
              </a:spcBef>
              <a:spcAft>
                <a:spcPts val="0"/>
              </a:spcAft>
              <a:buSzPts val="1800"/>
              <a:buChar char="●"/>
            </a:pPr>
            <a:r>
              <a:rPr lang="en" b="1" dirty="0"/>
              <a:t>The scope includes but is not limited to living shorelines, green infrastructure, wetland preservation, protecting existing and adding to tree canopy for storm water resilience</a:t>
            </a:r>
            <a:endParaRPr b="1" dirty="0"/>
          </a:p>
          <a:p>
            <a:pPr marL="0" lvl="0" indent="0" algn="l" rtl="0">
              <a:spcBef>
                <a:spcPts val="1600"/>
              </a:spcBef>
              <a:spcAft>
                <a:spcPts val="1600"/>
              </a:spcAft>
              <a:buNone/>
            </a:pP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Current Sub committee members</a:t>
            </a:r>
            <a:endParaRPr/>
          </a:p>
        </p:txBody>
      </p:sp>
      <p:sp>
        <p:nvSpPr>
          <p:cNvPr id="81" name="Google Shape;81;p17"/>
          <p:cNvSpPr txBox="1">
            <a:spLocks noGrp="1"/>
          </p:cNvSpPr>
          <p:nvPr>
            <p:ph type="body" idx="1"/>
          </p:nvPr>
        </p:nvSpPr>
        <p:spPr>
          <a:xfrm>
            <a:off x="311700" y="1228674"/>
            <a:ext cx="3906834" cy="3765947"/>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b="1" dirty="0"/>
              <a:t>Brooks Andrews- Chair</a:t>
            </a:r>
            <a:endParaRPr sz="1600" b="1" dirty="0"/>
          </a:p>
          <a:p>
            <a:pPr marL="457200" lvl="0" indent="-330200" algn="l" rtl="0">
              <a:spcBef>
                <a:spcPts val="1200"/>
              </a:spcBef>
              <a:spcAft>
                <a:spcPts val="0"/>
              </a:spcAft>
              <a:buSzPts val="1600"/>
              <a:buChar char="●"/>
            </a:pPr>
            <a:r>
              <a:rPr lang="en" sz="1600" b="1" dirty="0"/>
              <a:t>Bill Bishop</a:t>
            </a:r>
            <a:endParaRPr sz="1600" b="1" dirty="0"/>
          </a:p>
          <a:p>
            <a:pPr marL="457200" lvl="0" indent="-330200" algn="l" rtl="0">
              <a:spcBef>
                <a:spcPts val="1200"/>
              </a:spcBef>
              <a:spcAft>
                <a:spcPts val="0"/>
              </a:spcAft>
              <a:buSzPts val="1600"/>
              <a:buChar char="●"/>
            </a:pPr>
            <a:r>
              <a:rPr lang="en" sz="1600" b="1" dirty="0"/>
              <a:t>Shannon Blankinship</a:t>
            </a:r>
            <a:endParaRPr sz="1600" b="1" dirty="0"/>
          </a:p>
          <a:p>
            <a:pPr marL="457200" lvl="0" indent="-330200" algn="l" rtl="0">
              <a:spcBef>
                <a:spcPts val="1200"/>
              </a:spcBef>
              <a:spcAft>
                <a:spcPts val="0"/>
              </a:spcAft>
              <a:buSzPts val="1600"/>
              <a:buChar char="●"/>
            </a:pPr>
            <a:r>
              <a:rPr lang="en" sz="1600" b="1" dirty="0"/>
              <a:t>J. Logan Cross</a:t>
            </a:r>
            <a:endParaRPr sz="1600" b="1" dirty="0"/>
          </a:p>
          <a:p>
            <a:pPr marL="457200" lvl="0" indent="-330200" algn="l" rtl="0">
              <a:spcBef>
                <a:spcPts val="1200"/>
              </a:spcBef>
              <a:spcAft>
                <a:spcPts val="0"/>
              </a:spcAft>
              <a:buSzPts val="1600"/>
              <a:buChar char="●"/>
            </a:pPr>
            <a:r>
              <a:rPr lang="en" sz="1600" b="1" dirty="0"/>
              <a:t>Ashantae Green</a:t>
            </a:r>
            <a:endParaRPr sz="1600" b="1" dirty="0"/>
          </a:p>
          <a:p>
            <a:pPr marL="457200" lvl="0" indent="-330200" algn="l" rtl="0">
              <a:lnSpc>
                <a:spcPct val="100000"/>
              </a:lnSpc>
              <a:spcBef>
                <a:spcPts val="1200"/>
              </a:spcBef>
              <a:spcAft>
                <a:spcPts val="0"/>
              </a:spcAft>
              <a:buSzPts val="1600"/>
              <a:buChar char="●"/>
            </a:pPr>
            <a:r>
              <a:rPr lang="en" sz="1600" b="1" dirty="0"/>
              <a:t>Adam Hoyles- Vice Chair</a:t>
            </a:r>
            <a:endParaRPr sz="1600" b="1" dirty="0"/>
          </a:p>
          <a:p>
            <a:pPr marL="457200" lvl="0" indent="-330200" algn="l" rtl="0">
              <a:lnSpc>
                <a:spcPct val="100000"/>
              </a:lnSpc>
              <a:spcBef>
                <a:spcPts val="1200"/>
              </a:spcBef>
              <a:spcAft>
                <a:spcPts val="0"/>
              </a:spcAft>
              <a:buSzPts val="1600"/>
              <a:buChar char="●"/>
            </a:pPr>
            <a:r>
              <a:rPr lang="en" sz="1600" b="1" dirty="0"/>
              <a:t>Patrick Krechowski</a:t>
            </a:r>
            <a:endParaRPr sz="1600" b="1" dirty="0"/>
          </a:p>
          <a:p>
            <a:pPr lvl="0" indent="-330200">
              <a:lnSpc>
                <a:spcPct val="150000"/>
              </a:lnSpc>
              <a:buClr>
                <a:srgbClr val="666666"/>
              </a:buClr>
              <a:buSzPts val="1600"/>
            </a:pPr>
            <a:r>
              <a:rPr lang="en" sz="1600" b="1" dirty="0"/>
              <a:t>Mark Middlebrook</a:t>
            </a:r>
          </a:p>
          <a:p>
            <a:pPr lvl="0" indent="-330200">
              <a:lnSpc>
                <a:spcPct val="150000"/>
              </a:lnSpc>
              <a:buClr>
                <a:srgbClr val="666666"/>
              </a:buClr>
              <a:buSzPts val="1600"/>
            </a:pPr>
            <a:r>
              <a:rPr lang="en-US" sz="1600" b="1" dirty="0">
                <a:solidFill>
                  <a:srgbClr val="666666"/>
                </a:solidFill>
              </a:rPr>
              <a:t>Kevin O’Halloran</a:t>
            </a:r>
          </a:p>
          <a:p>
            <a:pPr marL="457200" lvl="0" indent="-330200" algn="l" rtl="0">
              <a:spcBef>
                <a:spcPts val="1200"/>
              </a:spcBef>
              <a:spcAft>
                <a:spcPts val="1200"/>
              </a:spcAft>
              <a:buSzPts val="1600"/>
              <a:buChar char="●"/>
            </a:pPr>
            <a:endParaRPr lang="en" sz="1600" b="1" dirty="0"/>
          </a:p>
          <a:p>
            <a:pPr marL="457200" lvl="0" indent="-330200" algn="l" rtl="0">
              <a:spcBef>
                <a:spcPts val="1200"/>
              </a:spcBef>
              <a:spcAft>
                <a:spcPts val="1200"/>
              </a:spcAft>
              <a:buSzPts val="1600"/>
              <a:buChar char="●"/>
            </a:pPr>
            <a:endParaRPr lang="en" sz="1600" b="1" dirty="0"/>
          </a:p>
          <a:p>
            <a:pPr marL="457200" lvl="0" indent="-330200" algn="l" rtl="0">
              <a:spcBef>
                <a:spcPts val="1200"/>
              </a:spcBef>
              <a:spcAft>
                <a:spcPts val="1200"/>
              </a:spcAft>
              <a:buSzPts val="1600"/>
              <a:buChar char="●"/>
            </a:pPr>
            <a:endParaRPr lang="en" sz="1600" b="1" dirty="0"/>
          </a:p>
        </p:txBody>
      </p:sp>
      <p:sp>
        <p:nvSpPr>
          <p:cNvPr id="82" name="Google Shape;82;p17"/>
          <p:cNvSpPr txBox="1">
            <a:spLocks noGrp="1"/>
          </p:cNvSpPr>
          <p:nvPr>
            <p:ph type="body" idx="2"/>
          </p:nvPr>
        </p:nvSpPr>
        <p:spPr>
          <a:xfrm>
            <a:off x="4832400" y="836791"/>
            <a:ext cx="3999900" cy="3340200"/>
          </a:xfrm>
          <a:prstGeom prst="rect">
            <a:avLst/>
          </a:prstGeom>
        </p:spPr>
        <p:txBody>
          <a:bodyPr spcFirstLastPara="1" wrap="square" lIns="91425" tIns="91425" rIns="91425" bIns="91425" anchor="t" anchorCtr="0">
            <a:noAutofit/>
          </a:bodyPr>
          <a:lstStyle/>
          <a:p>
            <a:pPr marL="457200" lvl="0" indent="-330200" algn="l" rtl="0">
              <a:spcBef>
                <a:spcPts val="1200"/>
              </a:spcBef>
              <a:spcAft>
                <a:spcPts val="0"/>
              </a:spcAft>
              <a:buSzPts val="1600"/>
              <a:buChar char="●"/>
            </a:pPr>
            <a:r>
              <a:rPr lang="en" sz="1600" b="1" dirty="0"/>
              <a:t>Leslie Pierpont</a:t>
            </a:r>
            <a:endParaRPr sz="1600" b="1" dirty="0"/>
          </a:p>
          <a:p>
            <a:pPr marL="457200" lvl="0" indent="-330200" algn="l" rtl="0">
              <a:spcBef>
                <a:spcPts val="1200"/>
              </a:spcBef>
              <a:spcAft>
                <a:spcPts val="0"/>
              </a:spcAft>
              <a:buSzPts val="1600"/>
              <a:buChar char="●"/>
            </a:pPr>
            <a:r>
              <a:rPr lang="en" sz="1600" b="1" dirty="0"/>
              <a:t>Nancy Powell</a:t>
            </a:r>
          </a:p>
          <a:p>
            <a:pPr marL="457200" lvl="0" indent="-330200" algn="l" rtl="0">
              <a:spcBef>
                <a:spcPts val="1200"/>
              </a:spcBef>
              <a:spcAft>
                <a:spcPts val="0"/>
              </a:spcAft>
              <a:buSzPts val="1600"/>
              <a:buChar char="●"/>
            </a:pPr>
            <a:r>
              <a:rPr lang="en" sz="1600" b="1" dirty="0"/>
              <a:t>James Richardson</a:t>
            </a:r>
            <a:endParaRPr sz="1600" b="1" dirty="0"/>
          </a:p>
          <a:p>
            <a:pPr marL="457200" lvl="0" indent="-330200" algn="l" rtl="0">
              <a:spcBef>
                <a:spcPts val="1200"/>
              </a:spcBef>
              <a:spcAft>
                <a:spcPts val="0"/>
              </a:spcAft>
              <a:buSzPts val="1600"/>
              <a:buChar char="●"/>
            </a:pPr>
            <a:r>
              <a:rPr lang="en" sz="1600" b="1" dirty="0"/>
              <a:t>Joshua Rosenberg</a:t>
            </a:r>
            <a:endParaRPr sz="1600" b="1" dirty="0"/>
          </a:p>
          <a:p>
            <a:pPr marL="457200" lvl="0" indent="-330200" algn="l" rtl="0">
              <a:spcBef>
                <a:spcPts val="1200"/>
              </a:spcBef>
              <a:spcAft>
                <a:spcPts val="0"/>
              </a:spcAft>
              <a:buSzPts val="1600"/>
              <a:buChar char="●"/>
            </a:pPr>
            <a:r>
              <a:rPr lang="en" sz="1600" b="1" dirty="0"/>
              <a:t>Adam Rosenblatt</a:t>
            </a:r>
            <a:endParaRPr sz="1600" b="1" dirty="0"/>
          </a:p>
          <a:p>
            <a:pPr marL="457200" lvl="0" indent="-330200" algn="l" rtl="0">
              <a:spcBef>
                <a:spcPts val="1200"/>
              </a:spcBef>
              <a:spcAft>
                <a:spcPts val="0"/>
              </a:spcAft>
              <a:buSzPts val="1600"/>
              <a:buChar char="●"/>
            </a:pPr>
            <a:r>
              <a:rPr lang="en" sz="1600" b="1" dirty="0"/>
              <a:t>Todd Sack MD</a:t>
            </a:r>
            <a:endParaRPr sz="1600" b="1" dirty="0"/>
          </a:p>
          <a:p>
            <a:pPr marL="457200" lvl="0" indent="-330200" algn="l" rtl="0">
              <a:spcBef>
                <a:spcPts val="1200"/>
              </a:spcBef>
              <a:spcAft>
                <a:spcPts val="0"/>
              </a:spcAft>
              <a:buSzPts val="1600"/>
              <a:buChar char="●"/>
            </a:pPr>
            <a:r>
              <a:rPr lang="en" sz="1600" b="1" dirty="0"/>
              <a:t>Guillermo Simon</a:t>
            </a:r>
            <a:endParaRPr sz="1600" b="1" dirty="0"/>
          </a:p>
          <a:p>
            <a:pPr marL="457200" lvl="0" indent="-330200" algn="l" rtl="0">
              <a:spcBef>
                <a:spcPts val="1200"/>
              </a:spcBef>
              <a:spcAft>
                <a:spcPts val="0"/>
              </a:spcAft>
              <a:buSzPts val="1600"/>
              <a:buChar char="●"/>
            </a:pPr>
            <a:r>
              <a:rPr lang="en" sz="1600" b="1" dirty="0"/>
              <a:t>Steve Swann</a:t>
            </a:r>
            <a:endParaRPr sz="1600" b="1" dirty="0"/>
          </a:p>
          <a:p>
            <a:pPr marL="457200" lvl="0" indent="-330200" algn="l" rtl="0">
              <a:spcBef>
                <a:spcPts val="1200"/>
              </a:spcBef>
              <a:spcAft>
                <a:spcPts val="1200"/>
              </a:spcAft>
              <a:buSzPts val="1600"/>
              <a:buChar char="●"/>
            </a:pPr>
            <a:r>
              <a:rPr lang="en" sz="1600" b="1" dirty="0"/>
              <a:t>Dr. Quinton White</a:t>
            </a:r>
            <a:endParaRP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265500" y="1912650"/>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Sunshine law</a:t>
            </a:r>
            <a:endParaRPr/>
          </a:p>
          <a:p>
            <a:pPr marL="0" lvl="0" indent="0" algn="ctr" rtl="0">
              <a:spcBef>
                <a:spcPts val="0"/>
              </a:spcBef>
              <a:spcAft>
                <a:spcPts val="0"/>
              </a:spcAft>
              <a:buNone/>
            </a:pPr>
            <a:r>
              <a:rPr lang="en"/>
              <a:t>Ethics office</a:t>
            </a:r>
            <a:endParaRPr/>
          </a:p>
        </p:txBody>
      </p:sp>
      <p:sp>
        <p:nvSpPr>
          <p:cNvPr id="88" name="Google Shape;88;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AutoNum type="arabicPeriod"/>
            </a:pPr>
            <a:r>
              <a:rPr lang="en"/>
              <a:t>Guidelines</a:t>
            </a:r>
            <a:endParaRPr/>
          </a:p>
          <a:p>
            <a:pPr marL="457200" lvl="0" indent="-342900" algn="l" rtl="0">
              <a:spcBef>
                <a:spcPts val="1600"/>
              </a:spcBef>
              <a:spcAft>
                <a:spcPts val="0"/>
              </a:spcAft>
              <a:buSzPts val="1800"/>
              <a:buAutoNum type="arabicPeriod"/>
            </a:pPr>
            <a:r>
              <a:rPr lang="en"/>
              <a:t>What is and is not permited?</a:t>
            </a:r>
            <a:endParaRPr/>
          </a:p>
          <a:p>
            <a:pPr marL="457200" lvl="0" indent="-342900" algn="l" rtl="0">
              <a:spcBef>
                <a:spcPts val="1600"/>
              </a:spcBef>
              <a:spcAft>
                <a:spcPts val="1600"/>
              </a:spcAft>
              <a:buSzPts val="1800"/>
              <a:buAutoNum type="arabicPeriod"/>
            </a:pPr>
            <a:r>
              <a:rPr lang="en"/>
              <a:t>How best to collaborate to accomplish our mission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Scope, timeline, meetings and final product</a:t>
            </a:r>
            <a:endParaRPr/>
          </a:p>
        </p:txBody>
      </p:sp>
      <p:sp>
        <p:nvSpPr>
          <p:cNvPr id="94" name="Google Shape;94;p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a:solidFill>
                  <a:schemeClr val="dk1"/>
                </a:solidFill>
              </a:rPr>
              <a:t>Scope</a:t>
            </a:r>
            <a:endParaRPr sz="2100" b="1">
              <a:solidFill>
                <a:schemeClr val="dk1"/>
              </a:solidFill>
            </a:endParaRPr>
          </a:p>
          <a:p>
            <a:pPr marL="457200" lvl="0" indent="-330200" algn="l" rtl="0">
              <a:spcBef>
                <a:spcPts val="0"/>
              </a:spcBef>
              <a:spcAft>
                <a:spcPts val="0"/>
              </a:spcAft>
              <a:buSzPts val="1600"/>
              <a:buChar char="●"/>
            </a:pPr>
            <a:r>
              <a:rPr lang="en" sz="1600"/>
              <a:t>Environmental planning to become more resilient to coastal flooding events (coastal includes ocean front, St. Johns river and all of its tributaries, all wetlands and any area having or anticipated to have flooding issues)</a:t>
            </a:r>
            <a:endParaRPr sz="1600"/>
          </a:p>
          <a:p>
            <a:pPr marL="457200" lvl="0" indent="-330200" algn="l" rtl="0">
              <a:spcBef>
                <a:spcPts val="0"/>
              </a:spcBef>
              <a:spcAft>
                <a:spcPts val="0"/>
              </a:spcAft>
              <a:buSzPts val="1600"/>
              <a:buChar char="●"/>
            </a:pPr>
            <a:r>
              <a:rPr lang="en" sz="1600"/>
              <a:t>Coastal flooding from sea level rise, high tide events, unusual storms and hurricanes as well as man made root causes </a:t>
            </a:r>
            <a:endParaRPr sz="1600"/>
          </a:p>
          <a:p>
            <a:pPr marL="457200" lvl="0" indent="-330200" algn="l" rtl="0">
              <a:spcBef>
                <a:spcPts val="0"/>
              </a:spcBef>
              <a:spcAft>
                <a:spcPts val="0"/>
              </a:spcAft>
              <a:buSzPts val="1600"/>
              <a:buChar char="●"/>
            </a:pPr>
            <a:r>
              <a:rPr lang="en" sz="1600"/>
              <a:t>Geographically within Duval County, including most vulnerable and underserved</a:t>
            </a:r>
            <a:endParaRPr sz="1600"/>
          </a:p>
          <a:p>
            <a:pPr marL="0" lvl="0" indent="0" algn="l" rtl="0">
              <a:spcBef>
                <a:spcPts val="1600"/>
              </a:spcBef>
              <a:spcAft>
                <a:spcPts val="0"/>
              </a:spcAft>
              <a:buNone/>
            </a:pPr>
            <a:endParaRPr sz="1600"/>
          </a:p>
          <a:p>
            <a:pPr marL="0" lvl="0" indent="0" algn="l" rtl="0">
              <a:spcBef>
                <a:spcPts val="1200"/>
              </a:spcBef>
              <a:spcAft>
                <a:spcPts val="1600"/>
              </a:spcAft>
              <a:buNone/>
            </a:pP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Scope, timeline, meetings and final product</a:t>
            </a:r>
            <a:endParaRPr/>
          </a:p>
        </p:txBody>
      </p:sp>
      <p:sp>
        <p:nvSpPr>
          <p:cNvPr id="100" name="Google Shape;100;p20"/>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solidFill>
                  <a:schemeClr val="dk1"/>
                </a:solidFill>
              </a:rPr>
              <a:t>Timeline, Meetings and Final Product</a:t>
            </a:r>
            <a:endParaRPr sz="2100" b="1" dirty="0">
              <a:solidFill>
                <a:schemeClr val="dk1"/>
              </a:solidFill>
            </a:endParaRPr>
          </a:p>
          <a:p>
            <a:pPr marL="457200" lvl="0" indent="-330200" algn="l" rtl="0">
              <a:spcBef>
                <a:spcPts val="0"/>
              </a:spcBef>
              <a:spcAft>
                <a:spcPts val="0"/>
              </a:spcAft>
              <a:buSzPts val="1600"/>
              <a:buChar char="●"/>
            </a:pPr>
            <a:r>
              <a:rPr lang="en" sz="1600" dirty="0"/>
              <a:t>Timeline, present through mid-October</a:t>
            </a:r>
            <a:endParaRPr sz="1600" dirty="0"/>
          </a:p>
          <a:p>
            <a:pPr marL="457200" lvl="0" indent="-330200" algn="l" rtl="0">
              <a:spcBef>
                <a:spcPts val="0"/>
              </a:spcBef>
              <a:spcAft>
                <a:spcPts val="0"/>
              </a:spcAft>
              <a:buSzPts val="1600"/>
              <a:buChar char="●"/>
            </a:pPr>
            <a:r>
              <a:rPr lang="en" sz="1600" dirty="0"/>
              <a:t>Plan to meet semi monthly every two weeks on Thursdays 5-6:30pm; presently via Zoom until the city approves in person meetings as COVID improves (meeting time to be discussed)</a:t>
            </a:r>
            <a:endParaRPr sz="1600" dirty="0"/>
          </a:p>
          <a:p>
            <a:pPr marL="457200" lvl="0" indent="-330200" algn="l" rtl="0">
              <a:spcBef>
                <a:spcPts val="0"/>
              </a:spcBef>
              <a:spcAft>
                <a:spcPts val="0"/>
              </a:spcAft>
              <a:buSzPts val="1600"/>
              <a:buChar char="●"/>
            </a:pPr>
            <a:r>
              <a:rPr lang="en" sz="1600" dirty="0"/>
              <a:t>Final white paper due with recommendations, policy proposals and action plans to be completed ~10/15/20</a:t>
            </a:r>
            <a:endParaRPr sz="1600" dirty="0"/>
          </a:p>
          <a:p>
            <a:pPr marL="0" lvl="0" indent="0" algn="l" rtl="0">
              <a:spcBef>
                <a:spcPts val="1600"/>
              </a:spcBef>
              <a:spcAft>
                <a:spcPts val="0"/>
              </a:spcAft>
              <a:buNone/>
            </a:pPr>
            <a:endParaRPr sz="1600" dirty="0"/>
          </a:p>
          <a:p>
            <a:pPr marL="0" lvl="0" indent="0" algn="l" rtl="0">
              <a:spcBef>
                <a:spcPts val="1200"/>
              </a:spcBef>
              <a:spcAft>
                <a:spcPts val="1600"/>
              </a:spcAft>
              <a:buNone/>
            </a:pPr>
            <a:endParaRPr sz="2400" dirty="0"/>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631</Words>
  <Application>Microsoft Office PowerPoint</Application>
  <PresentationFormat>On-screen Show (16:9)</PresentationFormat>
  <Paragraphs>84</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Amatic SC</vt:lpstr>
      <vt:lpstr>Source Code Pro</vt:lpstr>
      <vt:lpstr>Arial</vt:lpstr>
      <vt:lpstr>Beach Day</vt:lpstr>
      <vt:lpstr>Special committee on resiliency Environmental Planning sub committee</vt:lpstr>
      <vt:lpstr>agenda</vt:lpstr>
      <vt:lpstr>Special committee on resiliency charge</vt:lpstr>
      <vt:lpstr>Resilience is the ability of a community to “bounce back” to normal conditions after losing function because of an uncontrollable event. Resilient communities have the capacity to quickly respond to, withstand, and recover from adverse situations such as hurricanes and high-intensity flooding events. From a long-term perspective, resilient communities find ways to adapt to changing conditions so that future losses are minimized and continuing stresses such as ageing infrastructure and sea level rise are managed.  Sean Lahav, MPA   NE  Florida regional council Resiliency coordinator</vt:lpstr>
      <vt:lpstr>Sub committee on environmental planning</vt:lpstr>
      <vt:lpstr>Current Sub committee members</vt:lpstr>
      <vt:lpstr>Sunshine law Ethics office</vt:lpstr>
      <vt:lpstr>Scope, timeline, meetings and final product</vt:lpstr>
      <vt:lpstr>Scope, timeline, meetings and final product</vt:lpstr>
      <vt:lpstr>Resources</vt:lpstr>
      <vt:lpstr>Open discussion  Resources Scope Future meeting content Questions recommendations</vt:lpstr>
      <vt:lpstr>Close</vt:lpstr>
      <vt:lpstr>Goals for 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committee on resiliency Environmental Planning sub committee</dc:title>
  <dc:creator>Brooks Andrews</dc:creator>
  <cp:lastModifiedBy>Brooks Andrews</cp:lastModifiedBy>
  <cp:revision>1</cp:revision>
  <dcterms:modified xsi:type="dcterms:W3CDTF">2020-07-23T18:23:34Z</dcterms:modified>
</cp:coreProperties>
</file>